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sldIdLst>
    <p:sldId id="257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19" autoAdjust="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2/6/2025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715" y="3311347"/>
            <a:ext cx="10993549" cy="1475013"/>
          </a:xfrm>
        </p:spPr>
        <p:txBody>
          <a:bodyPr>
            <a:normAutofit/>
          </a:bodyPr>
          <a:lstStyle/>
          <a:p>
            <a:r>
              <a:rPr lang="en-US" dirty="0"/>
              <a:t>Gratitude is not just saying Alhamdulillah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6372" y="5209745"/>
            <a:ext cx="10993546" cy="468233"/>
          </a:xfrm>
        </p:spPr>
        <p:txBody>
          <a:bodyPr>
            <a:normAutofit/>
          </a:bodyPr>
          <a:lstStyle/>
          <a:p>
            <a:r>
              <a:rPr lang="en-US" dirty="0"/>
              <a:t>ECE DEPT TAZKIRAH                                                          FEB 2025                                              Yasser Asrul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BBA9E9-5419-00E4-DA61-E60CCABA28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340" y="1640638"/>
            <a:ext cx="3208298" cy="218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D1FC709-9149-78C6-1CE7-A2769D93A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82" y="1367470"/>
            <a:ext cx="11029615" cy="3634486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Alhamdulillah is an expression we say as a  gratitude to Allah SWT for the blessings and sustenance bestowed.</a:t>
            </a:r>
          </a:p>
          <a:p>
            <a:r>
              <a:rPr lang="en-US" sz="2400" dirty="0"/>
              <a:t>Allah has bestowed upon us many blessings.</a:t>
            </a:r>
          </a:p>
          <a:p>
            <a:pPr lvl="1"/>
            <a:r>
              <a:rPr lang="en-US" sz="2000" dirty="0"/>
              <a:t>Gift of Life</a:t>
            </a:r>
          </a:p>
          <a:p>
            <a:pPr lvl="1"/>
            <a:r>
              <a:rPr lang="en-US" sz="2000" dirty="0"/>
              <a:t>Health</a:t>
            </a:r>
          </a:p>
          <a:p>
            <a:pPr lvl="1"/>
            <a:r>
              <a:rPr lang="en-US" sz="2000" dirty="0"/>
              <a:t>Wealth </a:t>
            </a:r>
          </a:p>
          <a:p>
            <a:pPr lvl="1"/>
            <a:r>
              <a:rPr lang="en-US" sz="2000" dirty="0"/>
              <a:t>Children</a:t>
            </a:r>
          </a:p>
          <a:p>
            <a:pPr lvl="1"/>
            <a:r>
              <a:rPr lang="en-US" sz="2000" dirty="0"/>
              <a:t>Family</a:t>
            </a:r>
          </a:p>
          <a:p>
            <a:r>
              <a:rPr lang="en-US" sz="2400" dirty="0"/>
              <a:t>Gives us the joy of living.</a:t>
            </a:r>
            <a:endParaRPr lang="en-MY" sz="1800" dirty="0"/>
          </a:p>
        </p:txBody>
      </p:sp>
    </p:spTree>
    <p:extLst>
      <p:ext uri="{BB962C8B-B14F-4D97-AF65-F5344CB8AC3E}">
        <p14:creationId xmlns:p14="http://schemas.microsoft.com/office/powerpoint/2010/main" val="1575056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8970C-CF9D-3556-C93D-6953B532D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871" y="1909443"/>
            <a:ext cx="11029615" cy="5847262"/>
          </a:xfrm>
        </p:spPr>
        <p:txBody>
          <a:bodyPr>
            <a:normAutofit/>
          </a:bodyPr>
          <a:lstStyle/>
          <a:p>
            <a:r>
              <a:rPr lang="en-US" sz="1800" b="0" i="0" dirty="0">
                <a:solidFill>
                  <a:srgbClr val="272727"/>
                </a:solidFill>
                <a:effectLst/>
                <a:latin typeface="Figtree"/>
              </a:rPr>
              <a:t>This is the reality, many people says Alhamdulillah, but are we really grateful to Allah?</a:t>
            </a:r>
          </a:p>
          <a:p>
            <a:endParaRPr lang="en-MY" sz="1800" dirty="0"/>
          </a:p>
          <a:p>
            <a:endParaRPr lang="en-US" dirty="0">
              <a:solidFill>
                <a:srgbClr val="272727"/>
              </a:solidFill>
              <a:latin typeface="Figtree"/>
            </a:endParaRPr>
          </a:p>
          <a:p>
            <a:r>
              <a:rPr lang="en-US" sz="1800" dirty="0">
                <a:solidFill>
                  <a:srgbClr val="272727"/>
                </a:solidFill>
                <a:latin typeface="Figtree"/>
              </a:rPr>
              <a:t>mea</a:t>
            </a:r>
            <a:r>
              <a:rPr lang="en-US" sz="1800" b="0" i="0" dirty="0">
                <a:solidFill>
                  <a:srgbClr val="272727"/>
                </a:solidFill>
                <a:effectLst/>
                <a:latin typeface="Figtree"/>
              </a:rPr>
              <a:t>ns, `We said to them: Work with thanks for the blessings that We have bestowed upon you in this world and the Hereafter.’ This indicates that thanks may be </a:t>
            </a:r>
            <a:r>
              <a:rPr lang="en-US" sz="1800" b="1" i="0" dirty="0">
                <a:solidFill>
                  <a:srgbClr val="272727"/>
                </a:solidFill>
                <a:effectLst/>
                <a:latin typeface="Figtree"/>
              </a:rPr>
              <a:t>expressed by actions </a:t>
            </a:r>
            <a:r>
              <a:rPr lang="en-US" sz="1800" b="0" i="0" dirty="0">
                <a:solidFill>
                  <a:srgbClr val="272727"/>
                </a:solidFill>
                <a:effectLst/>
                <a:latin typeface="Figtree"/>
              </a:rPr>
              <a:t>as much as </a:t>
            </a:r>
            <a:r>
              <a:rPr lang="en-US" sz="1800" b="1" i="0" dirty="0">
                <a:solidFill>
                  <a:srgbClr val="272727"/>
                </a:solidFill>
                <a:effectLst/>
                <a:latin typeface="Figtree"/>
              </a:rPr>
              <a:t>by words and intentions</a:t>
            </a:r>
            <a:r>
              <a:rPr lang="en-US" sz="1800" b="0" i="0" dirty="0">
                <a:solidFill>
                  <a:srgbClr val="272727"/>
                </a:solidFill>
                <a:effectLst/>
                <a:latin typeface="Figtree"/>
              </a:rPr>
              <a:t>. </a:t>
            </a:r>
          </a:p>
          <a:p>
            <a:r>
              <a:rPr lang="en-US" sz="1800" b="0" i="0" dirty="0">
                <a:solidFill>
                  <a:srgbClr val="272727"/>
                </a:solidFill>
                <a:effectLst/>
                <a:latin typeface="Figtree"/>
              </a:rPr>
              <a:t>Abu `Abdur-Rahman Al-</a:t>
            </a:r>
            <a:r>
              <a:rPr lang="en-US" sz="1800" b="0" i="0" dirty="0" err="1">
                <a:solidFill>
                  <a:srgbClr val="272727"/>
                </a:solidFill>
                <a:effectLst/>
                <a:latin typeface="Figtree"/>
              </a:rPr>
              <a:t>Hubuli</a:t>
            </a:r>
            <a:r>
              <a:rPr lang="en-US" sz="1800" b="0" i="0" dirty="0">
                <a:solidFill>
                  <a:srgbClr val="272727"/>
                </a:solidFill>
                <a:effectLst/>
                <a:latin typeface="Figtree"/>
              </a:rPr>
              <a:t> said, "Prayer is thanks, fasting is thanks, every good deed that you do for the sake of Allah is thanks, and the best of thanks is praise." 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272727"/>
                </a:solidFill>
                <a:latin typeface="Figtree"/>
              </a:rPr>
              <a:t>     </a:t>
            </a:r>
            <a:r>
              <a:rPr lang="en-US" sz="1800" b="0" i="0" dirty="0">
                <a:solidFill>
                  <a:srgbClr val="272727"/>
                </a:solidFill>
                <a:effectLst/>
                <a:latin typeface="Figtree"/>
              </a:rPr>
              <a:t>(tafsir ibn </a:t>
            </a:r>
            <a:r>
              <a:rPr lang="en-US" sz="1800" b="0" i="0" dirty="0" err="1">
                <a:solidFill>
                  <a:srgbClr val="272727"/>
                </a:solidFill>
                <a:effectLst/>
                <a:latin typeface="Figtree"/>
              </a:rPr>
              <a:t>Kahthir</a:t>
            </a:r>
            <a:r>
              <a:rPr lang="en-US" sz="1800" b="0" i="0" dirty="0">
                <a:solidFill>
                  <a:srgbClr val="272727"/>
                </a:solidFill>
                <a:effectLst/>
                <a:latin typeface="Figtree"/>
              </a:rPr>
              <a:t>)</a:t>
            </a:r>
          </a:p>
          <a:p>
            <a:pPr marL="0" indent="0">
              <a:buNone/>
            </a:pPr>
            <a:endParaRPr lang="en-US" sz="1800" b="0" i="0" dirty="0">
              <a:solidFill>
                <a:srgbClr val="272727"/>
              </a:solidFill>
              <a:effectLst/>
              <a:latin typeface="Figtree"/>
            </a:endParaRPr>
          </a:p>
          <a:p>
            <a:endParaRPr lang="en-MY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282B9D5-8DDA-B723-51BD-D7CCC02C221B}"/>
              </a:ext>
            </a:extLst>
          </p:cNvPr>
          <p:cNvSpPr txBox="1"/>
          <p:nvPr/>
        </p:nvSpPr>
        <p:spPr>
          <a:xfrm>
            <a:off x="2664541" y="675550"/>
            <a:ext cx="81214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3200" dirty="0" err="1"/>
              <a:t>ٱعْمَلُوٓا</a:t>
            </a:r>
            <a:r>
              <a:rPr lang="en-MY" sz="3200" dirty="0"/>
              <a:t>۟ </a:t>
            </a:r>
            <a:r>
              <a:rPr lang="en-MY" sz="3200" dirty="0" err="1"/>
              <a:t>ءَالَ</a:t>
            </a:r>
            <a:r>
              <a:rPr lang="en-MY" sz="3200" dirty="0"/>
              <a:t> </a:t>
            </a:r>
            <a:r>
              <a:rPr lang="en-MY" sz="3200" dirty="0" err="1"/>
              <a:t>دَاوُۥدَ</a:t>
            </a:r>
            <a:r>
              <a:rPr lang="en-MY" sz="3200" dirty="0"/>
              <a:t> </a:t>
            </a:r>
            <a:r>
              <a:rPr lang="en-MY" sz="3200" dirty="0" err="1"/>
              <a:t>شُكْرًۭا</a:t>
            </a:r>
            <a:r>
              <a:rPr lang="en-MY" sz="3200" dirty="0"/>
              <a:t> ۚ </a:t>
            </a:r>
            <a:r>
              <a:rPr lang="en-MY" sz="3200" dirty="0" err="1"/>
              <a:t>وَقَلِيلٌۭ</a:t>
            </a:r>
            <a:r>
              <a:rPr lang="en-MY" sz="3200" dirty="0"/>
              <a:t> </a:t>
            </a:r>
            <a:r>
              <a:rPr lang="en-MY" sz="3200" dirty="0" err="1"/>
              <a:t>مِّنْ</a:t>
            </a:r>
            <a:r>
              <a:rPr lang="en-MY" sz="3200" dirty="0"/>
              <a:t> </a:t>
            </a:r>
            <a:r>
              <a:rPr lang="en-MY" sz="3200" dirty="0" err="1"/>
              <a:t>عِبَادِىَ</a:t>
            </a:r>
            <a:r>
              <a:rPr lang="en-MY" sz="3200" dirty="0"/>
              <a:t> </a:t>
            </a:r>
            <a:r>
              <a:rPr lang="en-MY" sz="3200" dirty="0" err="1"/>
              <a:t>ٱلشَّكُورُ</a:t>
            </a:r>
            <a:endParaRPr lang="en-MY" sz="32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21CDD0-0EF8-FD09-8741-F3B55D10E172}"/>
              </a:ext>
            </a:extLst>
          </p:cNvPr>
          <p:cNvSpPr txBox="1"/>
          <p:nvPr/>
        </p:nvSpPr>
        <p:spPr>
          <a:xfrm>
            <a:off x="993059" y="785976"/>
            <a:ext cx="1651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/>
              <a:t>Saba: 13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40DC541-9165-554A-5E0C-A2482A0D3133}"/>
              </a:ext>
            </a:extLst>
          </p:cNvPr>
          <p:cNvSpPr txBox="1"/>
          <p:nvPr/>
        </p:nvSpPr>
        <p:spPr>
          <a:xfrm>
            <a:off x="1917291" y="148328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72727"/>
                </a:solidFill>
                <a:effectLst/>
                <a:latin typeface="Figtree"/>
              </a:rPr>
              <a:t>Work you, O family of Dawud, with thanks!</a:t>
            </a:r>
            <a:endParaRPr lang="en-MY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EC57032-9D08-58FB-1AA1-B5E47DE6E37C}"/>
              </a:ext>
            </a:extLst>
          </p:cNvPr>
          <p:cNvSpPr txBox="1"/>
          <p:nvPr/>
        </p:nvSpPr>
        <p:spPr>
          <a:xfrm>
            <a:off x="6096000" y="146412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72727"/>
                </a:solidFill>
                <a:effectLst/>
                <a:latin typeface="Figtree"/>
              </a:rPr>
              <a:t>But few of My servants are grateful</a:t>
            </a:r>
            <a:endParaRPr lang="en-MY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8FEBE7F-A546-0616-FA6E-0048C1C56B2C}"/>
              </a:ext>
            </a:extLst>
          </p:cNvPr>
          <p:cNvSpPr txBox="1"/>
          <p:nvPr/>
        </p:nvSpPr>
        <p:spPr>
          <a:xfrm>
            <a:off x="786581" y="3429000"/>
            <a:ext cx="62926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2800" dirty="0" err="1"/>
              <a:t>ٱعْمَلُوٓا</a:t>
            </a:r>
            <a:r>
              <a:rPr lang="en-MY" sz="2800" dirty="0"/>
              <a:t>۟ </a:t>
            </a:r>
            <a:r>
              <a:rPr lang="en-MY" sz="2800" dirty="0" err="1"/>
              <a:t>ءَالَ</a:t>
            </a:r>
            <a:r>
              <a:rPr lang="en-MY" sz="2800" dirty="0"/>
              <a:t> </a:t>
            </a:r>
            <a:r>
              <a:rPr lang="en-MY" sz="2800" dirty="0" err="1"/>
              <a:t>دَاوُۥدَ</a:t>
            </a:r>
            <a:r>
              <a:rPr lang="en-MY" sz="2800" dirty="0"/>
              <a:t> </a:t>
            </a:r>
            <a:r>
              <a:rPr lang="en-MY" sz="2800" dirty="0" err="1"/>
              <a:t>شُكْرًۭا</a:t>
            </a:r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1066493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68F8D-68E8-791F-3365-E2E36AECD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METHODS OF GRATITUDE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BEBB-F1B3-23D9-269B-E7DFA80F4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sz="2000" b="1" dirty="0"/>
              <a:t>Grateful from the heart</a:t>
            </a:r>
          </a:p>
          <a:p>
            <a:r>
              <a:rPr lang="en-US" dirty="0"/>
              <a:t>Have faith and embrace all the blessings of Allah SWT with a heart full of joy, contentment, and acceptance as they are.</a:t>
            </a:r>
          </a:p>
          <a:p>
            <a:r>
              <a:rPr lang="en-US" dirty="0"/>
              <a:t>Be grateful in times of hardship and happiness</a:t>
            </a:r>
            <a:endParaRPr lang="en-MY" dirty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058374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E10758-1DC6-2DEF-F099-5F7DF64C74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47098-3F58-C219-6CF5-5B1D8020B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METHODS OF GRATITUDE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B9A9C-8EF6-9120-3229-395D0286C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sz="2000" b="1" dirty="0"/>
              <a:t>Grateful by words</a:t>
            </a:r>
          </a:p>
          <a:p>
            <a:r>
              <a:rPr lang="en-US" dirty="0"/>
              <a:t>Reading the Quran, Zikr and speak of words of gratitude has (al-</a:t>
            </a:r>
            <a:r>
              <a:rPr lang="en-US" dirty="0" err="1"/>
              <a:t>khayr</a:t>
            </a:r>
            <a:r>
              <a:rPr lang="en-US" dirty="0"/>
              <a:t>) </a:t>
            </a:r>
            <a:r>
              <a:rPr lang="en-US" dirty="0" err="1"/>
              <a:t>i.e</a:t>
            </a:r>
            <a:r>
              <a:rPr lang="en-US" dirty="0"/>
              <a:t> .good for the ear and heart of people. </a:t>
            </a:r>
          </a:p>
          <a:p>
            <a:pPr algn="l" fontAlgn="base"/>
            <a:r>
              <a:rPr lang="en-US" b="1" i="0" dirty="0">
                <a:solidFill>
                  <a:srgbClr val="000000"/>
                </a:solidFill>
                <a:effectLst/>
                <a:latin typeface="Lora" pitchFamily="2" charset="0"/>
              </a:rPr>
              <a:t> Whoever believes in Allah and the Last Day, let him speak goodness or remain silent.</a:t>
            </a:r>
            <a:r>
              <a:rPr lang="en-US" b="0" i="0" dirty="0">
                <a:solidFill>
                  <a:srgbClr val="000000"/>
                </a:solidFill>
                <a:effectLst/>
                <a:latin typeface="Lora" pitchFamily="2" charset="0"/>
              </a:rPr>
              <a:t>”</a:t>
            </a:r>
          </a:p>
          <a:p>
            <a:pPr marL="0" indent="0" algn="l" fontAlgn="base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Lora" pitchFamily="2" charset="0"/>
              </a:rPr>
              <a:t>Source: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Lora" pitchFamily="2" charset="0"/>
              </a:rPr>
              <a:t>Ṣaḥīh</a:t>
            </a:r>
            <a:r>
              <a:rPr lang="en-US" b="0" i="0" dirty="0">
                <a:solidFill>
                  <a:srgbClr val="000000"/>
                </a:solidFill>
                <a:effectLst/>
                <a:latin typeface="Lora" pitchFamily="2" charset="0"/>
              </a:rPr>
              <a:t>̣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Lora" pitchFamily="2" charset="0"/>
              </a:rPr>
              <a:t>al-Bukhāri</a:t>
            </a:r>
            <a:r>
              <a:rPr lang="en-US" b="0" i="0" dirty="0">
                <a:solidFill>
                  <a:srgbClr val="000000"/>
                </a:solidFill>
                <a:effectLst/>
                <a:latin typeface="Lora" pitchFamily="2" charset="0"/>
              </a:rPr>
              <a:t>̄ 6136,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Lora" pitchFamily="2" charset="0"/>
              </a:rPr>
              <a:t>Ṣaḥīh</a:t>
            </a:r>
            <a:r>
              <a:rPr lang="en-US" b="0" i="0" dirty="0">
                <a:solidFill>
                  <a:srgbClr val="000000"/>
                </a:solidFill>
                <a:effectLst/>
                <a:latin typeface="Lora" pitchFamily="2" charset="0"/>
              </a:rPr>
              <a:t>̣ Muslim 47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173783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54FCE5-A64E-EA11-2EC4-F408B75118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B9DA3-5A58-46D3-BFD7-69C5CC31A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0"/>
            <a:ext cx="11029616" cy="1188720"/>
          </a:xfrm>
        </p:spPr>
        <p:txBody>
          <a:bodyPr/>
          <a:lstStyle/>
          <a:p>
            <a:r>
              <a:rPr lang="en-MY" dirty="0"/>
              <a:t>METHODS OF GRATITUDE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0419E-490D-8DFC-3EA4-B161A419E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694" y="1167467"/>
            <a:ext cx="11029615" cy="4307513"/>
          </a:xfrm>
        </p:spPr>
        <p:txBody>
          <a:bodyPr/>
          <a:lstStyle/>
          <a:p>
            <a:r>
              <a:rPr lang="en-MY" sz="2000" b="1" dirty="0"/>
              <a:t>Grateful by Actions.</a:t>
            </a:r>
          </a:p>
          <a:p>
            <a:r>
              <a:rPr lang="en-MY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Attempt for al-</a:t>
            </a:r>
            <a:r>
              <a:rPr lang="en-MY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amr</a:t>
            </a:r>
            <a:r>
              <a:rPr lang="en-MY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bi al-</a:t>
            </a:r>
            <a:r>
              <a:rPr lang="en-MY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ma’ruf</a:t>
            </a:r>
            <a:r>
              <a:rPr lang="en-MY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en-MY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wa</a:t>
            </a:r>
            <a:r>
              <a:rPr lang="en-MY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al-</a:t>
            </a:r>
            <a:r>
              <a:rPr lang="en-MY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nahy</a:t>
            </a:r>
            <a:r>
              <a:rPr lang="en-MY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‘an al-</a:t>
            </a:r>
            <a:r>
              <a:rPr lang="en-MY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munkar</a:t>
            </a:r>
            <a:r>
              <a:rPr lang="en-MY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</a:t>
            </a:r>
          </a:p>
          <a:p>
            <a:r>
              <a:rPr lang="en-MY" dirty="0">
                <a:solidFill>
                  <a:srgbClr val="000000"/>
                </a:solidFill>
                <a:latin typeface="Verdana" panose="020B0604030504040204" pitchFamily="34" charset="0"/>
              </a:rPr>
              <a:t>Help people as a gratitude to Allah.</a:t>
            </a:r>
          </a:p>
          <a:p>
            <a:pPr algn="l" fontAlgn="base"/>
            <a:r>
              <a:rPr lang="en-US" sz="1800" b="0" i="0" dirty="0">
                <a:solidFill>
                  <a:srgbClr val="000000"/>
                </a:solidFill>
                <a:effectLst/>
                <a:latin typeface="Lora" panose="020F0502020204030204" pitchFamily="2" charset="0"/>
              </a:rPr>
              <a:t>Abu Huraira reported: The Prophet, peace and blessings be upon him, said, “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Lora" panose="020F0502020204030204" pitchFamily="2" charset="0"/>
              </a:rPr>
              <a:t>Whoever does not thank people has not thanked Allah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Lora" panose="020F0502020204030204" pitchFamily="2" charset="0"/>
              </a:rPr>
              <a:t>.”</a:t>
            </a:r>
          </a:p>
          <a:p>
            <a:pPr marL="0" indent="0" algn="l" fontAlgn="base">
              <a:buNone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Lora" panose="020F0502020204030204" pitchFamily="2" charset="0"/>
              </a:rPr>
              <a:t>    Source: Sunan Abī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Lora" panose="020F0502020204030204" pitchFamily="2" charset="0"/>
              </a:rPr>
              <a:t>Dāwūd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Lora" panose="020F0502020204030204" pitchFamily="2" charset="0"/>
              </a:rPr>
              <a:t> 4811</a:t>
            </a:r>
          </a:p>
          <a:p>
            <a:r>
              <a:rPr lang="en-MY" b="1" dirty="0" err="1">
                <a:solidFill>
                  <a:srgbClr val="000000"/>
                </a:solidFill>
                <a:latin typeface="Verdana" panose="020B0604030504040204" pitchFamily="34" charset="0"/>
              </a:rPr>
              <a:t>Solat</a:t>
            </a:r>
            <a:endParaRPr lang="en-MY" b="1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algn="just"/>
            <a:r>
              <a:rPr lang="en-MY" b="1" i="0" u="none" strike="noStrike" dirty="0">
                <a:solidFill>
                  <a:srgbClr val="5D8080"/>
                </a:solidFill>
                <a:effectLst/>
                <a:latin typeface="Akzidenz Roman"/>
              </a:rPr>
              <a:t>Narrated Aisha:</a:t>
            </a:r>
          </a:p>
          <a:p>
            <a:pPr algn="just"/>
            <a:r>
              <a:rPr lang="en-MY" b="0" i="0" u="none" strike="noStrike" dirty="0">
                <a:effectLst/>
                <a:latin typeface="Akzidenz Roman"/>
              </a:rPr>
              <a:t>The Prophet (</a:t>
            </a:r>
            <a:r>
              <a:rPr lang="ar-AE" b="0" i="0" u="none" strike="noStrike" dirty="0">
                <a:effectLst/>
                <a:latin typeface="Akzidenz Roman"/>
              </a:rPr>
              <a:t>ﷺ) </a:t>
            </a:r>
            <a:r>
              <a:rPr lang="en-MY" b="0" i="0" u="none" strike="noStrike" dirty="0">
                <a:effectLst/>
                <a:latin typeface="Akzidenz Roman"/>
              </a:rPr>
              <a:t>used to offer prayer at night (for such a long time) that his feet used to crack. I said, "O Allah's Messenger (</a:t>
            </a:r>
            <a:r>
              <a:rPr lang="ar-AE" b="0" i="0" u="none" strike="noStrike" dirty="0">
                <a:effectLst/>
                <a:latin typeface="Akzidenz Roman"/>
              </a:rPr>
              <a:t>ﷺ)! </a:t>
            </a:r>
            <a:r>
              <a:rPr lang="en-MY" b="0" i="0" u="none" strike="noStrike" dirty="0">
                <a:effectLst/>
                <a:latin typeface="Akzidenz Roman"/>
              </a:rPr>
              <a:t>Why do you do it since Allah has forgiven you your faults of the past and those to follow?</a:t>
            </a:r>
          </a:p>
          <a:p>
            <a:endParaRPr lang="en-MY" b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4C620B-26BA-63FF-FBD6-E806CE1F0872}"/>
              </a:ext>
            </a:extLst>
          </p:cNvPr>
          <p:cNvSpPr txBox="1"/>
          <p:nvPr/>
        </p:nvSpPr>
        <p:spPr>
          <a:xfrm>
            <a:off x="3785419" y="5159612"/>
            <a:ext cx="64106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AE" sz="2800" b="0" i="0" dirty="0">
                <a:solidFill>
                  <a:srgbClr val="191E1E"/>
                </a:solidFill>
                <a:effectLst/>
                <a:latin typeface="Arial" panose="020B0604020202020204" pitchFamily="34" charset="0"/>
              </a:rPr>
              <a:t>يَا عَائِشَةُ أَفَلاَ أَكُونُ عَبْدًا شَكُورًا</a:t>
            </a:r>
            <a:endParaRPr lang="en-MY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B14DE6-5D36-BD54-A504-68162192E1F3}"/>
              </a:ext>
            </a:extLst>
          </p:cNvPr>
          <p:cNvSpPr txBox="1"/>
          <p:nvPr/>
        </p:nvSpPr>
        <p:spPr>
          <a:xfrm>
            <a:off x="2723536" y="589068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08081A"/>
                </a:solidFill>
                <a:effectLst/>
                <a:latin typeface="Akzidenz Roman"/>
              </a:rPr>
              <a:t>Ya Aisha, Shouldn't I love to be a thankful slave (of Allah)?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897910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BE100-D89B-2DDB-787F-89E4A658A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SUMMARY AND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C3F18-B0F7-5BCA-EFEB-28B5493B9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6786" y="3539841"/>
            <a:ext cx="11029615" cy="2209595"/>
          </a:xfrm>
        </p:spPr>
        <p:txBody>
          <a:bodyPr/>
          <a:lstStyle/>
          <a:p>
            <a:r>
              <a:rPr lang="en-MY" dirty="0"/>
              <a:t>Let us improve our gratefulness to Allah </a:t>
            </a:r>
            <a:r>
              <a:rPr lang="en-MY" dirty="0" err="1"/>
              <a:t>swt</a:t>
            </a:r>
            <a:r>
              <a:rPr lang="en-MY" dirty="0"/>
              <a:t> for all the </a:t>
            </a:r>
            <a:r>
              <a:rPr lang="en-MY" dirty="0" err="1"/>
              <a:t>Nikmat</a:t>
            </a:r>
            <a:r>
              <a:rPr lang="en-MY" dirty="0"/>
              <a:t> we get.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3717DB-81AB-9AEA-7E3F-9DDE2AF23593}"/>
              </a:ext>
            </a:extLst>
          </p:cNvPr>
          <p:cNvSpPr txBox="1"/>
          <p:nvPr/>
        </p:nvSpPr>
        <p:spPr>
          <a:xfrm>
            <a:off x="3500284" y="2086586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AE" sz="3200" dirty="0"/>
              <a:t>وَاشْكُرُوا نِعْمَتَ اللَّـهِ إِن كُنتُمْ إِيَّاهُ تَعْبُدُونَ</a:t>
            </a:r>
            <a:endParaRPr lang="en-MY" sz="3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2AC2E7-7D7F-D96C-E444-5C6D6EC1E79C}"/>
              </a:ext>
            </a:extLst>
          </p:cNvPr>
          <p:cNvSpPr txBox="1"/>
          <p:nvPr/>
        </p:nvSpPr>
        <p:spPr>
          <a:xfrm>
            <a:off x="953729" y="2194307"/>
            <a:ext cx="22417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b="0" i="0" dirty="0">
                <a:solidFill>
                  <a:srgbClr val="191E1E"/>
                </a:solidFill>
                <a:effectLst/>
                <a:latin typeface="Arial" panose="020B0604020202020204" pitchFamily="34" charset="0"/>
              </a:rPr>
              <a:t>Surah al-</a:t>
            </a:r>
            <a:r>
              <a:rPr lang="en-MY" b="0" i="0" dirty="0" err="1">
                <a:solidFill>
                  <a:srgbClr val="191E1E"/>
                </a:solidFill>
                <a:effectLst/>
                <a:latin typeface="Arial" panose="020B0604020202020204" pitchFamily="34" charset="0"/>
              </a:rPr>
              <a:t>Nahl</a:t>
            </a:r>
            <a:r>
              <a:rPr lang="en-MY" b="0" i="0" dirty="0">
                <a:solidFill>
                  <a:srgbClr val="191E1E"/>
                </a:solidFill>
                <a:effectLst/>
                <a:latin typeface="Arial" panose="020B0604020202020204" pitchFamily="34" charset="0"/>
              </a:rPr>
              <a:t> (114)</a:t>
            </a:r>
            <a:endParaRPr lang="en-MY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2E7B56-8B36-E387-9E9A-25FB797CC4E1}"/>
              </a:ext>
            </a:extLst>
          </p:cNvPr>
          <p:cNvSpPr txBox="1"/>
          <p:nvPr/>
        </p:nvSpPr>
        <p:spPr>
          <a:xfrm>
            <a:off x="1946786" y="2867078"/>
            <a:ext cx="81017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444444"/>
                </a:solidFill>
                <a:effectLst/>
                <a:latin typeface="HelveticaNeue"/>
              </a:rPr>
              <a:t>be grateful for the </a:t>
            </a:r>
            <a:r>
              <a:rPr lang="en-US" b="0" i="0" dirty="0" err="1">
                <a:solidFill>
                  <a:srgbClr val="444444"/>
                </a:solidFill>
                <a:effectLst/>
                <a:latin typeface="HelveticaNeue"/>
              </a:rPr>
              <a:t>favours</a:t>
            </a:r>
            <a:r>
              <a:rPr lang="en-US" b="0" i="0" dirty="0">
                <a:solidFill>
                  <a:srgbClr val="444444"/>
                </a:solidFill>
                <a:effectLst/>
                <a:latin typeface="HelveticaNeue"/>
              </a:rPr>
              <a:t> of Allah, if it is He Whom ye serve.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59943921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289AE2-D2AE-49D1-AFAC-3A79F679425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{21712E3A-6074-445F-8EC4-701F7E5B6233}tf33552983_win32</Template>
  <TotalTime>295</TotalTime>
  <Words>492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Akzidenz Roman</vt:lpstr>
      <vt:lpstr>Arial</vt:lpstr>
      <vt:lpstr>Figtree</vt:lpstr>
      <vt:lpstr>Franklin Gothic Book</vt:lpstr>
      <vt:lpstr>Franklin Gothic Demi</vt:lpstr>
      <vt:lpstr>HelveticaNeue</vt:lpstr>
      <vt:lpstr>Lora</vt:lpstr>
      <vt:lpstr>Verdana</vt:lpstr>
      <vt:lpstr>Wingdings 2</vt:lpstr>
      <vt:lpstr>DividendVTI</vt:lpstr>
      <vt:lpstr>Gratitude is not just saying Alhamdulillah</vt:lpstr>
      <vt:lpstr>PowerPoint Presentation</vt:lpstr>
      <vt:lpstr>PowerPoint Presentation</vt:lpstr>
      <vt:lpstr>METHODS OF GRATITUDE</vt:lpstr>
      <vt:lpstr>METHODS OF GRATITUDE</vt:lpstr>
      <vt:lpstr>METHODS OF GRATITUDE</vt:lpstr>
      <vt:lpstr>SUMMARY AND 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Ir Dr Yasser A</dc:creator>
  <cp:lastModifiedBy>Ir Dr Yasser A</cp:lastModifiedBy>
  <cp:revision>1</cp:revision>
  <dcterms:created xsi:type="dcterms:W3CDTF">2025-02-06T01:22:13Z</dcterms:created>
  <dcterms:modified xsi:type="dcterms:W3CDTF">2025-02-06T06:18:06Z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